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1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7" r:id="rId9"/>
    <p:sldId id="261" r:id="rId10"/>
    <p:sldId id="262" r:id="rId11"/>
    <p:sldId id="269" r:id="rId12"/>
    <p:sldId id="272" r:id="rId13"/>
    <p:sldId id="271" r:id="rId14"/>
    <p:sldId id="273" r:id="rId15"/>
    <p:sldId id="270" r:id="rId16"/>
  </p:sldIdLst>
  <p:sldSz cx="9144000" cy="6858000" type="screen4x3"/>
  <p:notesSz cx="6858000" cy="91440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812" autoAdjust="0"/>
    <p:restoredTop sz="94660"/>
  </p:normalViewPr>
  <p:slideViewPr>
    <p:cSldViewPr>
      <p:cViewPr varScale="1">
        <p:scale>
          <a:sx n="104" d="100"/>
          <a:sy n="104" d="100"/>
        </p:scale>
        <p:origin x="13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872B473C-D8ED-45E8-91A6-7B4F3F3A84C5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423EEE0C-1376-4008-A7A1-E94D6BFF5C6B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5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423EEE0C-1376-4008-A7A1-E94D6BFF5C6B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8154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23EEE0C-1376-4008-A7A1-E94D6BFF5C6B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12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23EEE0C-1376-4008-A7A1-E94D6BFF5C6B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2359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23EEE0C-1376-4008-A7A1-E94D6BFF5C6B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69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4509B-059C-42B4-8A91-ACA5D14F800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42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0675-680A-4D1B-9B42-376682529CA5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4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8648D-9A6A-4C16-949F-BE462060D7F5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8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A2DBA733-4D45-4E77-8D13-1165E21ED07E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5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05E913F5-38AD-4ED9-911A-0D3EE16F2FDF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5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FDC90CE4-34D5-4416-B033-8E00B4D57CF8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2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A1527E-3172-4834-BFB2-3662A5AADCFC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9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5B9DE-1D44-4FB1-9389-0FC989AE242D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6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AA433-8F26-4808-A923-AC60464FCC2A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8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12303B3C-413C-4124-8C66-C78CCCA5C4AE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423EEE0C-1376-4008-A7A1-E94D6BFF5C6B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82888" y="5517232"/>
            <a:ext cx="4370311" cy="883868"/>
          </a:xfrm>
        </p:spPr>
        <p:txBody>
          <a:bodyPr>
            <a:normAutofit fontScale="47500" lnSpcReduction="20000"/>
          </a:bodyPr>
          <a:lstStyle/>
          <a:p>
            <a:pPr eaLnBrk="1" hangingPunct="1"/>
            <a:r>
              <a:rPr lang="he-IL" altLang="he-IL" sz="5400" b="1" dirty="0"/>
              <a:t>תוכנית הלמידה המשמעותית</a:t>
            </a:r>
          </a:p>
          <a:p>
            <a:pPr algn="ctr" eaLnBrk="1" hangingPunct="1"/>
            <a:r>
              <a:rPr lang="he-IL" altLang="he-IL" sz="5400" b="1" dirty="0"/>
              <a:t>תשע"ח</a:t>
            </a:r>
            <a:endParaRPr lang="en-US" altLang="he-IL" sz="5400" b="1" dirty="0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92696"/>
            <a:ext cx="5400600" cy="46371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19147"/>
            <a:ext cx="6589199" cy="81335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he-IL" altLang="he-IL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השכלה כללית</a:t>
            </a:r>
            <a:endParaRPr lang="en-US" altLang="he-IL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475656" y="620688"/>
            <a:ext cx="7386638" cy="5070475"/>
          </a:xfrm>
        </p:spPr>
        <p:txBody>
          <a:bodyPr>
            <a:noAutofit/>
          </a:bodyPr>
          <a:lstStyle/>
          <a:p>
            <a:r>
              <a:rPr lang="he-IL" altLang="he-IL" sz="2800" b="1" dirty="0"/>
              <a:t>כל תלמיד בבה"ס חייב ללמוד 2 קורסים של השכלה כללית בהיקף של 2 </a:t>
            </a:r>
            <a:r>
              <a:rPr lang="he-IL" altLang="he-IL" sz="2800" b="1" dirty="0" err="1"/>
              <a:t>ש"ש</a:t>
            </a:r>
            <a:r>
              <a:rPr lang="he-IL" altLang="he-IL" sz="2800" b="1" dirty="0"/>
              <a:t> [קורס אחד בכל מחצית]</a:t>
            </a:r>
          </a:p>
          <a:p>
            <a:pPr>
              <a:lnSpc>
                <a:spcPct val="90000"/>
              </a:lnSpc>
              <a:defRPr/>
            </a:pPr>
            <a:r>
              <a:rPr lang="he-IL" sz="2800" b="1" dirty="0"/>
              <a:t>מקצועות ההשכלה הכללית לבחירה: קולנוע, אורח חיים כלכלי, חוק ומשפט, מגדר, לימודי ארץ ישראל.</a:t>
            </a:r>
          </a:p>
          <a:p>
            <a:pPr>
              <a:lnSpc>
                <a:spcPct val="90000"/>
              </a:lnSpc>
              <a:defRPr/>
            </a:pPr>
            <a:r>
              <a:rPr lang="he-IL" sz="2800" b="1" dirty="0"/>
              <a:t>בכיתות </a:t>
            </a:r>
            <a:r>
              <a:rPr lang="he-IL" sz="2800" b="1" dirty="0" err="1"/>
              <a:t>מב"ר</a:t>
            </a:r>
            <a:r>
              <a:rPr lang="he-IL" sz="2800" b="1" dirty="0"/>
              <a:t>, אתגר וכיתות עולים ילמדו קולנוע ומגדר.</a:t>
            </a:r>
          </a:p>
          <a:p>
            <a:r>
              <a:rPr lang="he-IL" altLang="he-IL" sz="2800" b="1" dirty="0"/>
              <a:t>הלימודים מתקיימים במהלך כיתה י' בלבד – בסיומם מקיימים בחינה פנימית + הערכה חלופית.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e-IL" sz="2800" b="1" dirty="0"/>
              <a:t>תלמידי י1 נחשון הלומדים ותלמידות מגמת מחול הלומדות אנטומיה פטורים מלימודי השכלה כללית. </a:t>
            </a:r>
            <a:endParaRPr lang="en-US" sz="2800" b="1" dirty="0"/>
          </a:p>
        </p:txBody>
      </p:sp>
    </p:spTree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15589" y="131886"/>
            <a:ext cx="7056784" cy="1280890"/>
          </a:xfrm>
        </p:spPr>
        <p:txBody>
          <a:bodyPr/>
          <a:lstStyle/>
          <a:p>
            <a:pPr algn="ctr" eaLnBrk="1" hangingPunct="1"/>
            <a:r>
              <a:rPr lang="he-IL" altLang="he-IL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תוכנית מחויבות חברתית </a:t>
            </a:r>
            <a:br>
              <a:rPr lang="he-IL" altLang="he-IL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altLang="he-IL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[אישית וקבוצתית]</a:t>
            </a:r>
            <a:endParaRPr lang="en-US" altLang="he-IL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12776"/>
            <a:ext cx="7168049" cy="377762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he-IL" altLang="he-IL" sz="2400" b="1" dirty="0"/>
              <a:t>כל תלמיד מחויב בשעות תרומה לקהילה בפריסה של 3 שנים: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400" b="1" dirty="0"/>
              <a:t>יוד- 60 שעות אישיות,  9 שעות קבוצתיות, 21 שעות עיוניות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400" b="1" dirty="0"/>
              <a:t>י"א- 30 שעות אישיות, 21 שעות קבוצתיות, 15 שעות עיניות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400" b="1" dirty="0"/>
              <a:t>י"ב</a:t>
            </a:r>
            <a:r>
              <a:rPr lang="he-IL" altLang="he-IL" sz="2800" b="1" dirty="0"/>
              <a:t>- </a:t>
            </a:r>
            <a:r>
              <a:rPr lang="he-IL" altLang="he-IL" sz="2400" b="1" dirty="0"/>
              <a:t>27 שעות קבוצתיות, 9 שעות עיוניות(שעות אישיות- בחירה )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400" b="1" dirty="0"/>
              <a:t>עבודה עיונית כל שנה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400" b="1" dirty="0"/>
              <a:t>יום חשיפה בית ספרי, יום חשיפה עירוני.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400" b="1" dirty="0"/>
              <a:t>ליווי של מחנכים, ניהול הנושא ע"י רכזת מעורבות חברתית.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400" b="1" dirty="0"/>
              <a:t>מעורבות הורים – חשובה ביותר</a:t>
            </a:r>
          </a:p>
          <a:p>
            <a:pPr eaLnBrk="1" hangingPunct="1">
              <a:lnSpc>
                <a:spcPct val="90000"/>
              </a:lnSpc>
            </a:pPr>
            <a:endParaRPr lang="en-US" altLang="he-IL" sz="2800" b="1" dirty="0"/>
          </a:p>
          <a:p>
            <a:pPr eaLnBrk="1" hangingPunct="1">
              <a:lnSpc>
                <a:spcPct val="90000"/>
              </a:lnSpc>
            </a:pPr>
            <a:endParaRPr lang="en-US" altLang="he-IL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apezoid 5"/>
          <p:cNvSpPr/>
          <p:nvPr/>
        </p:nvSpPr>
        <p:spPr>
          <a:xfrm>
            <a:off x="1291640" y="3875044"/>
            <a:ext cx="5152568" cy="1282148"/>
          </a:xfrm>
          <a:prstGeom prst="trapezoid">
            <a:avLst>
              <a:gd name="adj" fmla="val 67411"/>
            </a:avLst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lnSpc>
                <a:spcPct val="150000"/>
              </a:lnSpc>
            </a:pPr>
            <a:endParaRPr lang="he-IL" sz="1125" dirty="0">
              <a:solidFill>
                <a:schemeClr val="tx1"/>
              </a:solidFill>
            </a:endParaRPr>
          </a:p>
        </p:txBody>
      </p:sp>
      <p:sp>
        <p:nvSpPr>
          <p:cNvPr id="7" name="Trapezoid 6"/>
          <p:cNvSpPr/>
          <p:nvPr/>
        </p:nvSpPr>
        <p:spPr>
          <a:xfrm>
            <a:off x="389792" y="5119058"/>
            <a:ext cx="6918512" cy="1262270"/>
          </a:xfrm>
          <a:prstGeom prst="trapezoid">
            <a:avLst>
              <a:gd name="adj" fmla="val 70077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2137615" y="1573291"/>
            <a:ext cx="3422571" cy="2287757"/>
          </a:xfrm>
          <a:prstGeom prst="triangle">
            <a:avLst>
              <a:gd name="adj" fmla="val 47014"/>
            </a:avLst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90991" y="4715813"/>
            <a:ext cx="2612379" cy="13388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100" b="1" i="1" u="sng" dirty="0"/>
              <a:t>רמה 1- עד 20%</a:t>
            </a:r>
          </a:p>
          <a:p>
            <a:pPr algn="r" rtl="1"/>
            <a:r>
              <a:rPr lang="he-IL" sz="1500" i="1" dirty="0"/>
              <a:t>מפצה על ליקויים קלים (התאמות השומרות על מתכונת בבחינה ואופייה-ללא פגיעה במהות)</a:t>
            </a:r>
          </a:p>
          <a:p>
            <a:pPr algn="r" rtl="1"/>
            <a:r>
              <a:rPr lang="he-IL" sz="1500" b="1" i="1" dirty="0"/>
              <a:t>באישור ועדה בית ספרית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61489" y="3066715"/>
            <a:ext cx="3301253" cy="18928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algn="ctr" rtl="1">
              <a:defRPr sz="2800" b="1" i="1" u="sng"/>
            </a:lvl1pPr>
          </a:lstStyle>
          <a:p>
            <a:pPr algn="r"/>
            <a:r>
              <a:rPr lang="he-IL" sz="2100" dirty="0"/>
              <a:t>רמה 2- </a:t>
            </a:r>
            <a:r>
              <a:rPr lang="he-IL" sz="1500" b="0" u="none" dirty="0"/>
              <a:t>מפצה על ליקויים ברמה בינונית (התאמות המתייחסות לשינויים בתנאי הבחינה, אך לא בתכני הבחינה-פגיעה חלקית במהות)</a:t>
            </a:r>
          </a:p>
          <a:p>
            <a:pPr algn="r"/>
            <a:r>
              <a:rPr lang="he-IL" sz="1500" b="0" u="none" dirty="0"/>
              <a:t>*</a:t>
            </a:r>
            <a:r>
              <a:rPr lang="he-IL" sz="1500" u="none" dirty="0">
                <a:solidFill>
                  <a:srgbClr val="FF0000"/>
                </a:solidFill>
              </a:rPr>
              <a:t>באישור ועדת התאמות מחוזית-משרד החינוך</a:t>
            </a:r>
          </a:p>
          <a:p>
            <a:pPr algn="r"/>
            <a:endParaRPr lang="he-IL" sz="2100" dirty="0"/>
          </a:p>
        </p:txBody>
      </p:sp>
      <p:sp>
        <p:nvSpPr>
          <p:cNvPr id="10" name="TextBox 9"/>
          <p:cNvSpPr txBox="1"/>
          <p:nvPr/>
        </p:nvSpPr>
        <p:spPr>
          <a:xfrm>
            <a:off x="4356847" y="1486045"/>
            <a:ext cx="4787153" cy="8771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100" b="1" i="1" u="sng" dirty="0"/>
              <a:t>רמה 3- </a:t>
            </a:r>
            <a:r>
              <a:rPr lang="he-IL" sz="1500" i="1" dirty="0"/>
              <a:t>מפצה על ליקויים ברמה קשה מאוד(התאמות המשנות את המהות הנמדדת –תנאי הבחינה ותוכנה)</a:t>
            </a:r>
          </a:p>
          <a:p>
            <a:pPr algn="r" rtl="1"/>
            <a:r>
              <a:rPr lang="he-IL" sz="1500" i="1" dirty="0"/>
              <a:t>*</a:t>
            </a:r>
            <a:r>
              <a:rPr lang="he-IL" sz="1500" b="1" i="1" dirty="0">
                <a:solidFill>
                  <a:srgbClr val="FF0000"/>
                </a:solidFill>
              </a:rPr>
              <a:t>באישור ועדת התאמות מחוזית-משרד החינוך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7616" y="2243873"/>
            <a:ext cx="3244841" cy="16504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he-IL" sz="1125" dirty="0"/>
              <a:t>                            </a:t>
            </a:r>
            <a:r>
              <a:rPr lang="he-IL" sz="1125" b="1" dirty="0">
                <a:latin typeface="David" panose="020E0502060401010101" pitchFamily="34" charset="-79"/>
                <a:cs typeface="David" panose="020E0502060401010101" pitchFamily="34" charset="-79"/>
              </a:rPr>
              <a:t>*מבחן בעל-פה</a:t>
            </a:r>
          </a:p>
          <a:p>
            <a:pPr algn="just" rtl="1">
              <a:lnSpc>
                <a:spcPct val="150000"/>
              </a:lnSpc>
            </a:pPr>
            <a:r>
              <a:rPr lang="he-IL" sz="1125" b="1" dirty="0">
                <a:latin typeface="David" panose="020E0502060401010101" pitchFamily="34" charset="-79"/>
                <a:cs typeface="David" panose="020E0502060401010101" pitchFamily="34" charset="-79"/>
              </a:rPr>
              <a:t>                           *מבחן מותאם בלשון</a:t>
            </a:r>
          </a:p>
          <a:p>
            <a:pPr algn="just" rtl="1">
              <a:lnSpc>
                <a:spcPct val="150000"/>
              </a:lnSpc>
            </a:pPr>
            <a:r>
              <a:rPr lang="he-IL" sz="1125" b="1" dirty="0">
                <a:latin typeface="David" panose="020E0502060401010101" pitchFamily="34" charset="-79"/>
                <a:cs typeface="David" panose="020E0502060401010101" pitchFamily="34" charset="-79"/>
              </a:rPr>
              <a:t>                   *הקראה והכתבה בלשון</a:t>
            </a:r>
          </a:p>
          <a:p>
            <a:pPr algn="just" rtl="1">
              <a:lnSpc>
                <a:spcPct val="150000"/>
              </a:lnSpc>
            </a:pPr>
            <a:r>
              <a:rPr lang="he-IL" sz="1125" b="1" dirty="0">
                <a:latin typeface="David" panose="020E0502060401010101" pitchFamily="34" charset="-79"/>
                <a:cs typeface="David" panose="020E0502060401010101" pitchFamily="34" charset="-79"/>
              </a:rPr>
              <a:t>              *מבחן מותאם במקצועות רבי מלל</a:t>
            </a:r>
          </a:p>
          <a:p>
            <a:pPr algn="just" rtl="1">
              <a:lnSpc>
                <a:spcPct val="150000"/>
              </a:lnSpc>
            </a:pPr>
            <a:r>
              <a:rPr lang="he-IL" sz="1125" b="1" dirty="0">
                <a:latin typeface="David" panose="020E0502060401010101" pitchFamily="34" charset="-79"/>
                <a:cs typeface="David" panose="020E0502060401010101" pitchFamily="34" charset="-79"/>
              </a:rPr>
              <a:t>           *המרת מתמטיקה למקצוע מדעי חלופי</a:t>
            </a:r>
          </a:p>
          <a:p>
            <a:pPr algn="just" rtl="1">
              <a:lnSpc>
                <a:spcPct val="150000"/>
              </a:lnSpc>
            </a:pPr>
            <a:r>
              <a:rPr lang="he-IL" sz="1125" b="1" dirty="0">
                <a:latin typeface="David" panose="020E0502060401010101" pitchFamily="34" charset="-79"/>
                <a:cs typeface="David" panose="020E0502060401010101" pitchFamily="34" charset="-79"/>
              </a:rPr>
              <a:t>*השמעה והקלטת תשובות באנגלית (בחינה מתוקשבת)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35351" y="3956863"/>
            <a:ext cx="393998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he-IL" sz="1200" b="1" dirty="0">
                <a:latin typeface="David" panose="020E0502060401010101" pitchFamily="34" charset="-79"/>
                <a:cs typeface="David" panose="020E0502060401010101" pitchFamily="34" charset="-79"/>
              </a:rPr>
              <a:t>*הקראת שאלון הבחינה</a:t>
            </a:r>
          </a:p>
          <a:p>
            <a:pPr algn="ctr" rtl="1">
              <a:lnSpc>
                <a:spcPct val="150000"/>
              </a:lnSpc>
            </a:pPr>
            <a:r>
              <a:rPr lang="he-IL" sz="1200" b="1" dirty="0">
                <a:latin typeface="David" panose="020E0502060401010101" pitchFamily="34" charset="-79"/>
                <a:cs typeface="David" panose="020E0502060401010101" pitchFamily="34" charset="-79"/>
              </a:rPr>
              <a:t>*הכתבת תשובות לבוחן ניטראלי</a:t>
            </a:r>
          </a:p>
          <a:p>
            <a:pPr algn="ctr" rtl="1">
              <a:lnSpc>
                <a:spcPct val="150000"/>
              </a:lnSpc>
            </a:pPr>
            <a:r>
              <a:rPr lang="he-IL" sz="1200" b="1" dirty="0">
                <a:latin typeface="David" panose="020E0502060401010101" pitchFamily="34" charset="-79"/>
                <a:cs typeface="David" panose="020E0502060401010101" pitchFamily="34" charset="-79"/>
              </a:rPr>
              <a:t>*השמעת שאלון הבחינה באנגלית </a:t>
            </a:r>
            <a:r>
              <a:rPr lang="he-IL" sz="1200" b="1" u="sng" dirty="0">
                <a:latin typeface="David" panose="020E0502060401010101" pitchFamily="34" charset="-79"/>
                <a:cs typeface="David" panose="020E0502060401010101" pitchFamily="34" charset="-79"/>
              </a:rPr>
              <a:t>או </a:t>
            </a:r>
            <a:r>
              <a:rPr lang="he-IL" sz="1200" b="1" dirty="0">
                <a:latin typeface="David" panose="020E0502060401010101" pitchFamily="34" charset="-79"/>
                <a:cs typeface="David" panose="020E0502060401010101" pitchFamily="34" charset="-79"/>
              </a:rPr>
              <a:t>הקלטת/הקלדת התשובות</a:t>
            </a:r>
          </a:p>
          <a:p>
            <a:pPr algn="ctr" rtl="1">
              <a:lnSpc>
                <a:spcPct val="150000"/>
              </a:lnSpc>
            </a:pPr>
            <a:r>
              <a:rPr lang="he-IL" sz="1200" b="1" dirty="0">
                <a:latin typeface="David" panose="020E0502060401010101" pitchFamily="34" charset="-79"/>
                <a:cs typeface="David" panose="020E0502060401010101" pitchFamily="34" charset="-79"/>
              </a:rPr>
              <a:t>*התעלמות משגיאות כתיב באנגלית (רק בשאלון </a:t>
            </a:r>
            <a:r>
              <a:rPr lang="en-US" sz="1200" b="1" dirty="0">
                <a:latin typeface="David" panose="020E0502060401010101" pitchFamily="34" charset="-79"/>
                <a:cs typeface="David" panose="020E0502060401010101" pitchFamily="34" charset="-79"/>
              </a:rPr>
              <a:t>G</a:t>
            </a:r>
            <a:r>
              <a:rPr lang="he-IL" sz="1200" b="1" dirty="0">
                <a:latin typeface="David" panose="020E0502060401010101" pitchFamily="34" charset="-79"/>
                <a:cs typeface="David" panose="020E0502060401010101" pitchFamily="34" charset="-79"/>
              </a:rPr>
              <a:t>ברמת 5יח"ל)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74692" y="4976008"/>
            <a:ext cx="3939988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he-IL" sz="1200" b="1" dirty="0">
                <a:latin typeface="David" panose="020E0502060401010101" pitchFamily="34" charset="-79"/>
                <a:cs typeface="David" panose="020E0502060401010101" pitchFamily="34" charset="-79"/>
              </a:rPr>
              <a:t>*שעתוק הבחינה</a:t>
            </a:r>
          </a:p>
          <a:p>
            <a:pPr algn="ctr" rtl="1">
              <a:lnSpc>
                <a:spcPct val="150000"/>
              </a:lnSpc>
            </a:pPr>
            <a:r>
              <a:rPr lang="he-IL" sz="1200" b="1" dirty="0">
                <a:latin typeface="David" panose="020E0502060401010101" pitchFamily="34" charset="-79"/>
                <a:cs typeface="David" panose="020E0502060401010101" pitchFamily="34" charset="-79"/>
              </a:rPr>
              <a:t>*הארכת זמן ב-25%</a:t>
            </a:r>
          </a:p>
          <a:p>
            <a:pPr algn="ctr" rtl="1">
              <a:lnSpc>
                <a:spcPct val="150000"/>
              </a:lnSpc>
            </a:pPr>
            <a:r>
              <a:rPr lang="he-IL" sz="1200" b="1" dirty="0">
                <a:latin typeface="David" panose="020E0502060401010101" pitchFamily="34" charset="-79"/>
                <a:cs typeface="David" panose="020E0502060401010101" pitchFamily="34" charset="-79"/>
              </a:rPr>
              <a:t>*דף נוסחאות מורחב במתמטיקה</a:t>
            </a:r>
          </a:p>
          <a:p>
            <a:pPr algn="ctr" rtl="1">
              <a:lnSpc>
                <a:spcPct val="150000"/>
              </a:lnSpc>
            </a:pPr>
            <a:r>
              <a:rPr lang="he-IL" sz="1200" b="1" dirty="0">
                <a:latin typeface="David" panose="020E0502060401010101" pitchFamily="34" charset="-79"/>
                <a:cs typeface="David" panose="020E0502060401010101" pitchFamily="34" charset="-79"/>
              </a:rPr>
              <a:t>*הגדלת שאלון הבחינה </a:t>
            </a:r>
          </a:p>
          <a:p>
            <a:pPr algn="ctr" rtl="1">
              <a:lnSpc>
                <a:spcPct val="150000"/>
              </a:lnSpc>
            </a:pPr>
            <a:r>
              <a:rPr lang="he-IL" sz="1200" b="1" dirty="0">
                <a:latin typeface="David" panose="020E0502060401010101" pitchFamily="34" charset="-79"/>
                <a:cs typeface="David" panose="020E0502060401010101" pitchFamily="34" charset="-79"/>
              </a:rPr>
              <a:t>*התעלמות משגיאות כתיב בעברית</a:t>
            </a: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ורד כהן - ששון יועצת שכבת י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5C4AB-DC21-4A5D-86AA-CAA81808E483}" type="slidenum">
              <a:rPr lang="he-IL" smtClean="0"/>
              <a:t>12</a:t>
            </a:fld>
            <a:endParaRPr lang="he-IL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1945201" y="44624"/>
            <a:ext cx="6589199" cy="7166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he-IL" altLang="he-IL" sz="40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התאמות לימודיות</a:t>
            </a:r>
            <a:endParaRPr lang="en-US" altLang="he-IL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682225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715" y="0"/>
            <a:ext cx="498657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715" y="0"/>
            <a:ext cx="49865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046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832" y="332656"/>
            <a:ext cx="3636871" cy="86409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e-IL" altLang="he-I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שאלות?</a:t>
            </a:r>
            <a:endParaRPr lang="en-US" alt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תוצאת תמונה עבור קריקטורה על בית ספ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743105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6456" y="188640"/>
            <a:ext cx="6252989" cy="753715"/>
          </a:xfrm>
        </p:spPr>
        <p:txBody>
          <a:bodyPr/>
          <a:lstStyle/>
          <a:p>
            <a:pPr algn="ctr" eaLnBrk="1" hangingPunct="1"/>
            <a:r>
              <a:rPr lang="he-IL" altLang="he-IL" b="1" u="sng" dirty="0"/>
              <a:t>מבנה תעודת הבגרות החדשה</a:t>
            </a:r>
            <a:endParaRPr lang="en-US" altLang="he-IL" b="1" u="sn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367322"/>
            <a:ext cx="7386638" cy="44973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he-IL" altLang="he-IL" sz="2800" b="1" dirty="0"/>
              <a:t>7 מקצועות חובה  -  16 </a:t>
            </a:r>
            <a:r>
              <a:rPr lang="he-IL" altLang="he-IL" sz="2800" b="1" dirty="0" err="1"/>
              <a:t>יח"ל</a:t>
            </a:r>
            <a:r>
              <a:rPr lang="he-IL" altLang="he-IL" sz="2800" b="1" dirty="0"/>
              <a:t>  ( 17/18 ) 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800" b="1" dirty="0"/>
              <a:t>2 מקצועות בחירה  -  5 </a:t>
            </a:r>
            <a:r>
              <a:rPr lang="he-IL" altLang="he-IL" sz="2800" b="1" dirty="0" err="1"/>
              <a:t>יח"ל</a:t>
            </a:r>
            <a:r>
              <a:rPr lang="he-IL" altLang="he-IL" sz="2800" b="1" dirty="0"/>
              <a:t> (10)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800" b="1" dirty="0"/>
              <a:t>במגמות אלקטרוניקה וביו-רפואה – 15 </a:t>
            </a:r>
            <a:r>
              <a:rPr lang="he-IL" altLang="he-IL" sz="2800" b="1" dirty="0" err="1"/>
              <a:t>יח"ל</a:t>
            </a:r>
            <a:endParaRPr lang="he-IL" altLang="he-IL" sz="2800" b="1" dirty="0"/>
          </a:p>
          <a:p>
            <a:pPr eaLnBrk="1" hangingPunct="1">
              <a:lnSpc>
                <a:spcPct val="90000"/>
              </a:lnSpc>
            </a:pPr>
            <a:r>
              <a:rPr lang="he-IL" altLang="he-IL" sz="2800" b="1" dirty="0"/>
              <a:t>3 שע' מבוא למדעים [ביולוגיה/כימיה]- ב- י'.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800" b="1" dirty="0"/>
              <a:t>שני מקצועות השכלה כללית – ב-י'.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800" b="1" dirty="0"/>
              <a:t>מחויבות אישית – לאורך כל הלימודים בתיכון.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800" b="1" dirty="0"/>
              <a:t>שעורי </a:t>
            </a:r>
            <a:r>
              <a:rPr lang="he-IL" altLang="he-IL" sz="2800" b="1" dirty="0" err="1"/>
              <a:t>חנ"ג</a:t>
            </a:r>
            <a:endParaRPr lang="he-IL" altLang="he-IL" sz="2800" b="1" dirty="0"/>
          </a:p>
          <a:p>
            <a:pPr eaLnBrk="1" hangingPunct="1">
              <a:lnSpc>
                <a:spcPct val="90000"/>
              </a:lnSpc>
            </a:pPr>
            <a:r>
              <a:rPr lang="he-IL" altLang="he-IL" sz="2800" b="1" dirty="0"/>
              <a:t>שיעורי חינוך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800" b="1" dirty="0"/>
              <a:t>שיעורי חקלאות – במסגרת מקצועות מורחבים ולכיתות נחשון</a:t>
            </a:r>
            <a:endParaRPr lang="en-US" altLang="he-IL" sz="2800" b="1" dirty="0"/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he-IL" altLang="he-IL" b="1" u="sng" dirty="0"/>
              <a:t>מבנה תוכנית הלימודים בבית הספר</a:t>
            </a:r>
            <a:endParaRPr lang="en-US" altLang="he-IL" b="1" u="sng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167127" y="1700808"/>
            <a:ext cx="7386638" cy="44973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he-IL" altLang="he-IL" sz="2800" b="1" dirty="0"/>
              <a:t> </a:t>
            </a:r>
            <a:r>
              <a:rPr lang="he-IL" altLang="he-IL" sz="2800" b="1" dirty="0">
                <a:solidFill>
                  <a:srgbClr val="FF0000"/>
                </a:solidFill>
              </a:rPr>
              <a:t>בכל כיתה נלמד מקצוע מורחב ראשי: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800" b="1" dirty="0"/>
              <a:t>י1 [נחשון]: כימיה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800" b="1" dirty="0"/>
              <a:t>י2, י7 [ספורט]: חינוך גופני מורחב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800" b="1" dirty="0"/>
              <a:t>י3 [אתגר]: חקלאות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800" b="1" dirty="0"/>
              <a:t>י4 [ביו-רפואה]: מערכות בריאות [10 </a:t>
            </a:r>
            <a:r>
              <a:rPr lang="he-IL" altLang="he-IL" sz="2800" b="1" dirty="0" err="1"/>
              <a:t>יח"ל</a:t>
            </a:r>
            <a:r>
              <a:rPr lang="he-IL" altLang="he-IL" sz="2800" b="1" dirty="0"/>
              <a:t>]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800" b="1" dirty="0"/>
              <a:t>י5 [</a:t>
            </a:r>
            <a:r>
              <a:rPr lang="he-IL" altLang="he-IL" sz="2800" b="1" dirty="0" err="1"/>
              <a:t>מב"ר</a:t>
            </a:r>
            <a:r>
              <a:rPr lang="he-IL" altLang="he-IL" sz="2800" b="1" dirty="0"/>
              <a:t>]: מדעי החברה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800" b="1" dirty="0"/>
              <a:t>י6 [קולנוע]: קולנוע מורחב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800" b="1" dirty="0"/>
              <a:t>י8, י9 [עיונית]: מדעי החברה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2800" b="1" dirty="0"/>
              <a:t>י10, י11, י12 [עולים]: חקלאות/בחירה </a:t>
            </a:r>
          </a:p>
          <a:p>
            <a:pPr eaLnBrk="1" hangingPunct="1">
              <a:lnSpc>
                <a:spcPct val="90000"/>
              </a:lnSpc>
            </a:pPr>
            <a:endParaRPr lang="en-US" altLang="he-IL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720" y="332656"/>
            <a:ext cx="6589199" cy="128089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e-IL" altLang="he-IL" sz="5400" b="1" u="sng" dirty="0"/>
              <a:t>מקצועות</a:t>
            </a:r>
            <a:r>
              <a:rPr lang="he-IL" altLang="he-IL" sz="4000" b="1" u="sng" dirty="0"/>
              <a:t> </a:t>
            </a:r>
            <a:r>
              <a:rPr lang="he-IL" altLang="he-IL" sz="5400" b="1" u="sng" dirty="0"/>
              <a:t>חובה</a:t>
            </a:r>
            <a:endParaRPr lang="en-US" altLang="he-IL" sz="5400" b="1" u="sng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289238" y="836712"/>
            <a:ext cx="7386638" cy="3528392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endParaRPr lang="he-IL" altLang="he-I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he-IL" alt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תנך- 2 </a:t>
            </a:r>
            <a:r>
              <a:rPr lang="he-IL" altLang="he-IL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יח"ל</a:t>
            </a:r>
            <a:endParaRPr lang="he-IL" altLang="he-I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he-IL" alt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היסטוריה-2 </a:t>
            </a:r>
            <a:r>
              <a:rPr lang="he-IL" altLang="he-IL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יח"ל</a:t>
            </a:r>
            <a:endParaRPr lang="he-IL" altLang="he-I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he-IL" alt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אזרחות-2  </a:t>
            </a:r>
            <a:r>
              <a:rPr lang="he-IL" altLang="he-IL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יח"ל</a:t>
            </a:r>
            <a:endParaRPr lang="he-IL" altLang="he-I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he-IL" alt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ספרות-2 </a:t>
            </a:r>
            <a:r>
              <a:rPr lang="he-IL" altLang="he-IL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יח"ל</a:t>
            </a:r>
            <a:endParaRPr lang="he-IL" altLang="he-I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he-IL" alt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לשון והבעה-2 </a:t>
            </a:r>
            <a:r>
              <a:rPr lang="he-IL" altLang="he-IL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יח"ל</a:t>
            </a:r>
            <a:endParaRPr lang="he-IL" altLang="he-I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he-IL" alt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מתמטיקה – 3 </a:t>
            </a:r>
            <a:r>
              <a:rPr lang="he-IL" altLang="he-IL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יח"ל</a:t>
            </a:r>
            <a:r>
              <a:rPr lang="he-IL" alt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4 </a:t>
            </a:r>
            <a:r>
              <a:rPr lang="he-IL" altLang="he-IL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יח"ל</a:t>
            </a:r>
            <a:r>
              <a:rPr lang="he-IL" alt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5 </a:t>
            </a:r>
            <a:r>
              <a:rPr lang="he-IL" altLang="he-IL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יח"ל</a:t>
            </a:r>
            <a:endParaRPr lang="he-IL" altLang="he-I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he-IL" alt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אנגלית – 3 </a:t>
            </a:r>
            <a:r>
              <a:rPr lang="he-IL" altLang="he-IL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יח"ל</a:t>
            </a:r>
            <a:r>
              <a:rPr lang="he-IL" alt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4 </a:t>
            </a:r>
            <a:r>
              <a:rPr lang="he-IL" altLang="he-IL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יח"ל</a:t>
            </a:r>
            <a:r>
              <a:rPr lang="he-IL" alt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5 </a:t>
            </a:r>
            <a:r>
              <a:rPr lang="he-IL" altLang="he-IL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יח"ל</a:t>
            </a:r>
            <a:endParaRPr lang="he-IL" altLang="he-I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he-IL" alt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חינוך גופני – הערכה פנימית בלבד.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 invX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3" y="116632"/>
            <a:ext cx="5904656" cy="93268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e-IL" altLang="he-IL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מקצועות הרחבה</a:t>
            </a:r>
            <a:endParaRPr lang="en-US" altLang="he-IL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979712" y="764704"/>
            <a:ext cx="6591985" cy="3777622"/>
          </a:xfrm>
        </p:spPr>
        <p:txBody>
          <a:bodyPr>
            <a:noAutofit/>
          </a:bodyPr>
          <a:lstStyle/>
          <a:p>
            <a:pPr eaLnBrk="1" hangingPunct="1"/>
            <a:r>
              <a:rPr lang="he-IL" alt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פיסיקה</a:t>
            </a:r>
          </a:p>
          <a:p>
            <a:pPr eaLnBrk="1" hangingPunct="1"/>
            <a:r>
              <a:rPr lang="he-IL" alt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כימיה</a:t>
            </a:r>
          </a:p>
          <a:p>
            <a:pPr eaLnBrk="1" hangingPunct="1"/>
            <a:r>
              <a:rPr lang="he-IL" alt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ביולוגיה</a:t>
            </a:r>
          </a:p>
          <a:p>
            <a:pPr eaLnBrk="1" hangingPunct="1"/>
            <a:r>
              <a:rPr lang="he-IL" alt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מדעי המחשב</a:t>
            </a:r>
          </a:p>
          <a:p>
            <a:pPr eaLnBrk="1" hangingPunct="1"/>
            <a:r>
              <a:rPr lang="he-IL" alt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חוק ומשפט </a:t>
            </a:r>
          </a:p>
          <a:p>
            <a:pPr eaLnBrk="1" hangingPunct="1"/>
            <a:r>
              <a:rPr lang="he-IL" alt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חקלאות</a:t>
            </a:r>
          </a:p>
          <a:p>
            <a:pPr eaLnBrk="1" hangingPunct="1"/>
            <a:r>
              <a:rPr lang="he-IL" alt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לימודי ארץ ישראל</a:t>
            </a:r>
          </a:p>
          <a:p>
            <a:pPr eaLnBrk="1" hangingPunct="1"/>
            <a:r>
              <a:rPr lang="he-IL" alt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מדעי החברה</a:t>
            </a:r>
          </a:p>
          <a:p>
            <a:pPr eaLnBrk="1" hangingPunct="1"/>
            <a:r>
              <a:rPr lang="he-IL" alt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אמנות</a:t>
            </a:r>
          </a:p>
          <a:p>
            <a:pPr eaLnBrk="1" hangingPunct="1"/>
            <a:r>
              <a:rPr lang="he-IL" alt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דיפלומטיה ופתרון סכסוכים</a:t>
            </a:r>
          </a:p>
          <a:p>
            <a:pPr eaLnBrk="1" hangingPunct="1"/>
            <a:r>
              <a:rPr lang="he-IL" alt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ערבית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188640"/>
            <a:ext cx="5978624" cy="572642"/>
          </a:xfrm>
        </p:spPr>
        <p:txBody>
          <a:bodyPr>
            <a:noAutofit/>
          </a:bodyPr>
          <a:lstStyle/>
          <a:p>
            <a:pPr algn="ctr" eaLnBrk="1" hangingPunct="1"/>
            <a:r>
              <a:rPr lang="he-IL" altLang="he-IL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מבנה ציון הבגרות</a:t>
            </a:r>
            <a:endParaRPr lang="en-US" altLang="he-IL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033071" y="908720"/>
            <a:ext cx="6591985" cy="3777622"/>
          </a:xfrm>
        </p:spPr>
        <p:txBody>
          <a:bodyPr>
            <a:noAutofit/>
          </a:bodyPr>
          <a:lstStyle/>
          <a:p>
            <a:pPr eaLnBrk="1" hangingPunct="1"/>
            <a:r>
              <a:rPr lang="he-IL" altLang="he-I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בכל מקצועות החובה והבחירה מתקיים מבנה של 30/70 ע"פ הפירוט:</a:t>
            </a:r>
          </a:p>
          <a:p>
            <a:pPr eaLnBrk="1" hangingPunct="1"/>
            <a:r>
              <a:rPr lang="he-IL" alt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30%- </a:t>
            </a:r>
            <a:r>
              <a:rPr lang="he-IL" altLang="he-IL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הערכה בית ספרית [הערכה פנימית]</a:t>
            </a:r>
            <a:r>
              <a:rPr lang="he-IL" alt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ציון הניתן ע"י בית הספר על בסיס עבודות/מבחנים ונעשה ע"פ רוב בשנה"ל הראשונה.</a:t>
            </a:r>
          </a:p>
          <a:p>
            <a:pPr eaLnBrk="1" hangingPunct="1"/>
            <a:r>
              <a:rPr lang="he-IL" alt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70% -</a:t>
            </a:r>
            <a:r>
              <a:rPr lang="he-IL" altLang="he-IL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הערכה חיצונית</a:t>
            </a:r>
            <a:r>
              <a:rPr lang="he-IL" alt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בחינה חיצונית, שבה ציון בית הספר [לשעבר ציון הגשה] מהווה משקל של 30% וציון הבחינה עצמה מהווה משקל של 70%). ציון הבגרות הסופי הוא שקלול של שתי ההערכות.</a:t>
            </a:r>
          </a:p>
          <a:p>
            <a:pPr eaLnBrk="1" hangingPunct="1"/>
            <a:r>
              <a:rPr lang="he-IL" alt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מספר המבחנים החיצוניים בכל מקצוע [חובה ומורחב] צומצם </a:t>
            </a:r>
            <a:r>
              <a:rPr lang="he-IL" altLang="he-I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למבחן אחד בלבד </a:t>
            </a:r>
            <a:r>
              <a:rPr lang="he-IL" alt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[למעט מתמטיקה ואנגלית].</a:t>
            </a:r>
            <a:endParaRPr lang="en-US" alt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35911" y="116632"/>
            <a:ext cx="6589199" cy="1280890"/>
          </a:xfrm>
        </p:spPr>
        <p:txBody>
          <a:bodyPr/>
          <a:lstStyle/>
          <a:p>
            <a:pPr algn="ctr" eaLnBrk="1" hangingPunct="1"/>
            <a:r>
              <a:rPr lang="he-IL" altLang="he-IL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המקצועות בהם מתקיימת הערכה חלופית בכיתה י'</a:t>
            </a:r>
            <a:endParaRPr lang="en-US" altLang="he-IL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979712" y="1556792"/>
            <a:ext cx="6591985" cy="3777622"/>
          </a:xfrm>
        </p:spPr>
        <p:txBody>
          <a:bodyPr>
            <a:noAutofit/>
          </a:bodyPr>
          <a:lstStyle/>
          <a:p>
            <a:pPr eaLnBrk="1" hangingPunct="1"/>
            <a:r>
              <a:rPr lang="he-IL" alt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תנך</a:t>
            </a:r>
          </a:p>
          <a:p>
            <a:pPr eaLnBrk="1" hangingPunct="1"/>
            <a:r>
              <a:rPr lang="he-IL" alt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ספרות</a:t>
            </a:r>
          </a:p>
          <a:p>
            <a:pPr eaLnBrk="1" hangingPunct="1"/>
            <a:r>
              <a:rPr lang="he-IL" alt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לשון</a:t>
            </a:r>
          </a:p>
          <a:p>
            <a:pPr eaLnBrk="1" hangingPunct="1"/>
            <a:r>
              <a:rPr lang="he-IL" alt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היסטוריה</a:t>
            </a:r>
          </a:p>
          <a:p>
            <a:pPr eaLnBrk="1" hangingPunct="1"/>
            <a:r>
              <a:rPr lang="he-IL" alt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מתמטיקה- בחינה פנימית במבנה בגרות (3 יח"ל)</a:t>
            </a:r>
          </a:p>
          <a:p>
            <a:pPr eaLnBrk="1" hangingPunct="1"/>
            <a:r>
              <a:rPr lang="he-IL" alt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מקצועות מורחבים - ע"פ החלטת רכז המקצוע בתיאום המפמ"ר.</a:t>
            </a:r>
          </a:p>
          <a:p>
            <a:pPr eaLnBrk="1" hangingPunct="1">
              <a:buFontTx/>
              <a:buNone/>
            </a:pPr>
            <a:endParaRPr lang="en-US" altLang="he-IL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340" y="260648"/>
            <a:ext cx="6589199" cy="644434"/>
          </a:xfrm>
        </p:spPr>
        <p:txBody>
          <a:bodyPr/>
          <a:lstStyle/>
          <a:p>
            <a:pPr algn="ctr" eaLnBrk="1" hangingPunct="1"/>
            <a:r>
              <a:rPr lang="he-IL" altLang="he-IL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מועדי ההיבחנות במבחן חיצוני</a:t>
            </a:r>
            <a:endParaRPr lang="en-US" altLang="he-IL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196752"/>
            <a:ext cx="7312065" cy="482453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he-IL" altLang="he-IL" sz="3200" b="1" dirty="0"/>
              <a:t> ככלל המבחנים החיצוניים יתקיימו בסוף כיתה י"א [ע"פ החלטת משרד החינוך – אין הערכה חיצונית בכיתה י'], ובמהלך כיתה י"ב.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3200" b="1" dirty="0"/>
              <a:t>אוכלוסיות ייחודיות- כגון: </a:t>
            </a:r>
            <a:r>
              <a:rPr lang="he-IL" altLang="he-IL" sz="3200" b="1" dirty="0" err="1"/>
              <a:t>מב"ר</a:t>
            </a:r>
            <a:r>
              <a:rPr lang="he-IL" altLang="he-IL" sz="3200" b="1" dirty="0"/>
              <a:t>, אתגר, ח"מ- יוכלו לבצע חלק מהמבחנים בחורף י"ב.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he-IL" sz="3200" b="1" dirty="0"/>
              <a:t>ישנם מסלולים מואצים [אנגלית, מתמטיקה, כימיה בכיתות נחשון] בהם מתקיימים חלק מהמבחנים החיצוניים במועד חורף – ע"פ שיקולי בית הספר.</a:t>
            </a:r>
            <a:endParaRPr lang="en-US" altLang="he-IL" sz="3200" b="1" dirty="0"/>
          </a:p>
        </p:txBody>
      </p:sp>
    </p:spTree>
  </p:cSld>
  <p:clrMapOvr>
    <a:masterClrMapping/>
  </p:clrMapOvr>
  <p:transition spd="slow"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8482" y="116632"/>
            <a:ext cx="6589199" cy="128089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e-IL" altLang="he-IL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מבוא למדעים</a:t>
            </a:r>
            <a:endParaRPr lang="en-US" altLang="he-IL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835696" y="980728"/>
            <a:ext cx="6591985" cy="3777622"/>
          </a:xfrm>
        </p:spPr>
        <p:txBody>
          <a:bodyPr>
            <a:noAutofit/>
          </a:bodyPr>
          <a:lstStyle/>
          <a:p>
            <a:pPr eaLnBrk="1" hangingPunct="1"/>
            <a:r>
              <a:rPr lang="he-IL" altLang="he-IL" sz="2400" b="1" dirty="0"/>
              <a:t>כל תלמיד בבה"ס חייב ללמוד מבוא למדעים בהיקף של 3 </a:t>
            </a:r>
            <a:r>
              <a:rPr lang="he-IL" altLang="he-IL" sz="2400" b="1" dirty="0" err="1"/>
              <a:t>ש"ש</a:t>
            </a:r>
            <a:r>
              <a:rPr lang="he-IL" altLang="he-IL" sz="2400" b="1" dirty="0"/>
              <a:t>.</a:t>
            </a:r>
          </a:p>
          <a:p>
            <a:pPr eaLnBrk="1" hangingPunct="1"/>
            <a:r>
              <a:rPr lang="he-IL" altLang="he-IL" sz="2400" b="1" dirty="0"/>
              <a:t>תלמיד הלומד שני מקצועות מדעיים מורחבים [תקף בכיתות נחשון וביו– רפואה] פטור מלימודי מבוא למדעים. </a:t>
            </a:r>
          </a:p>
          <a:p>
            <a:pPr eaLnBrk="1" hangingPunct="1"/>
            <a:r>
              <a:rPr lang="he-IL" altLang="he-IL" sz="2400" b="1" dirty="0"/>
              <a:t>בתיכון מוסינזון נלמדים מבוא לביולוגיה ומבוא לכימיה.</a:t>
            </a:r>
          </a:p>
          <a:p>
            <a:pPr eaLnBrk="1" hangingPunct="1"/>
            <a:r>
              <a:rPr lang="he-IL" altLang="he-IL" sz="2400" b="1" dirty="0"/>
              <a:t>הלימודים מתקיימים במהלך כיתה י' בלבד – בסיומם מקיימים בחינה פנימית + הערכה חלופית.</a:t>
            </a:r>
          </a:p>
          <a:p>
            <a:pPr eaLnBrk="1" hangingPunct="1"/>
            <a:r>
              <a:rPr lang="he-IL" altLang="he-IL" sz="2400" b="1" dirty="0"/>
              <a:t>מבוא למדעים אינו מבחן הנספר במניין </a:t>
            </a:r>
            <a:r>
              <a:rPr lang="he-IL" altLang="he-IL" sz="2400" b="1" dirty="0" err="1"/>
              <a:t>היח"ל</a:t>
            </a:r>
            <a:r>
              <a:rPr lang="he-IL" altLang="he-IL" sz="2400" b="1" dirty="0"/>
              <a:t> לבגרות – </a:t>
            </a:r>
            <a:r>
              <a:rPr lang="he-IL" altLang="he-IL" sz="2400" b="1" dirty="0">
                <a:solidFill>
                  <a:srgbClr val="FF0000"/>
                </a:solidFill>
              </a:rPr>
              <a:t>אך מהווה תנאי לזכאות לתעודת בגרות</a:t>
            </a:r>
            <a:r>
              <a:rPr lang="he-IL" altLang="he-IL" sz="2400" b="1" dirty="0"/>
              <a:t> [נדרש ציון עובר].</a:t>
            </a:r>
          </a:p>
          <a:p>
            <a:pPr marL="0" indent="0" eaLnBrk="1" hangingPunct="1">
              <a:buNone/>
            </a:pPr>
            <a:endParaRPr lang="en-US" altLang="he-IL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11372</TotalTime>
  <Words>819</Words>
  <Application>Microsoft Office PowerPoint</Application>
  <PresentationFormat>On-screen Show (4:3)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David</vt:lpstr>
      <vt:lpstr>Gisha</vt:lpstr>
      <vt:lpstr>Wingdings 3</vt:lpstr>
      <vt:lpstr>עשן מתפתל</vt:lpstr>
      <vt:lpstr>PowerPoint Presentation</vt:lpstr>
      <vt:lpstr>מבנה תעודת הבגרות החדשה</vt:lpstr>
      <vt:lpstr>מבנה תוכנית הלימודים בבית הספר</vt:lpstr>
      <vt:lpstr>מקצועות חובה</vt:lpstr>
      <vt:lpstr>מקצועות הרחבה</vt:lpstr>
      <vt:lpstr>מבנה ציון הבגרות</vt:lpstr>
      <vt:lpstr>המקצועות בהם מתקיימת הערכה חלופית בכיתה י'</vt:lpstr>
      <vt:lpstr>מועדי ההיבחנות במבחן חיצוני</vt:lpstr>
      <vt:lpstr>מבוא למדעים</vt:lpstr>
      <vt:lpstr>השכלה כללית</vt:lpstr>
      <vt:lpstr>תוכנית מחויבות חברתית  [אישית וקבוצתית]</vt:lpstr>
      <vt:lpstr>PowerPoint Presentation</vt:lpstr>
      <vt:lpstr>PowerPoint Presentation</vt:lpstr>
      <vt:lpstr>PowerPoint Presentation</vt:lpstr>
      <vt:lpstr>שאלות?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nurit</dc:creator>
  <cp:lastModifiedBy>שירה ספיר פלאוט</cp:lastModifiedBy>
  <cp:revision>67</cp:revision>
  <dcterms:created xsi:type="dcterms:W3CDTF">2014-08-26T07:51:34Z</dcterms:created>
  <dcterms:modified xsi:type="dcterms:W3CDTF">2017-09-13T18:25:58Z</dcterms:modified>
</cp:coreProperties>
</file>