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6" r:id="rId1"/>
  </p:sldMasterIdLst>
  <p:notesMasterIdLst>
    <p:notesMasterId r:id="rId14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70" autoAdjust="0"/>
    <p:restoredTop sz="94579" autoAdjust="0"/>
  </p:normalViewPr>
  <p:slideViewPr>
    <p:cSldViewPr>
      <p:cViewPr varScale="1">
        <p:scale>
          <a:sx n="62" d="100"/>
          <a:sy n="62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" charset="0"/>
              </a:defRPr>
            </a:lvl1pPr>
          </a:lstStyle>
          <a:p>
            <a:fld id="{A58DC5AD-3D3E-4515-A9E5-A124BA1EFE3D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9E2D8-8D19-4142-85D9-0F90760B0BCB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81C69-603C-494C-9744-968512022FE5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8CD-AEF6-4BCE-AFEA-77668E0A1FA3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63B0-CF66-4B44-9F9D-230E0F88F264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C3F9-6E38-4A31-B556-39930AE62C94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F502-C5DE-4C9D-9A21-99552B4F961C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BC265-2002-47CC-B34A-2DCE5D818F22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9B-1E9B-4C75-AF04-9B35E7B16FB1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06C0-A728-4B00-B7B5-EFD44CF3964D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1062A-4628-4E94-9C40-6C96596D38CB}" type="slidenum">
              <a:rPr lang="he-IL" altLang="he-IL" smtClean="0"/>
              <a:pPr/>
              <a:t>‹#›</a:t>
            </a:fld>
            <a:endParaRPr lang="en-US" alt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D14F59-C7A3-4CEE-ADAE-EF929A466CBF}" type="slidenum">
              <a:rPr lang="he-IL" altLang="he-IL" smtClean="0"/>
              <a:pPr/>
              <a:t>‹#›</a:t>
            </a:fld>
            <a:endParaRPr lang="en-US" alt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BE6E6D-782D-4F7C-B8BC-BA8663E52641}" type="slidenum">
              <a:rPr lang="he-IL" altLang="he-IL" smtClean="0"/>
              <a:pPr/>
              <a:t>‹#›</a:t>
            </a:fld>
            <a:endParaRPr lang="en-US" alt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.ketter.katz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0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6000" b="1" dirty="0" smtClean="0"/>
              <a:t>מגמת כימיה</a:t>
            </a:r>
          </a:p>
          <a:p>
            <a:pPr algn="ctr" rtl="1"/>
            <a:endParaRPr lang="he-IL" sz="6000" b="1" dirty="0"/>
          </a:p>
          <a:p>
            <a:pPr algn="ctr" rtl="1"/>
            <a:r>
              <a:rPr lang="he-IL" sz="4800" b="1" dirty="0" smtClean="0"/>
              <a:t>כפר הנוער מוסינזון</a:t>
            </a:r>
            <a:endParaRPr lang="en-US" sz="4800" b="1" dirty="0"/>
          </a:p>
        </p:txBody>
      </p:sp>
      <p:pic>
        <p:nvPicPr>
          <p:cNvPr id="3" name="Picture 2" descr="תיכון מוסינזון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1452" y="914400"/>
            <a:ext cx="2194748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6" descr="http://studies.asafv.com/images/chemist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2587041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קבלה למגמה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he-IL" altLang="he-IL" sz="26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מספר המקומות מוגבל לכיתה אחת בלבד,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he-IL" altLang="he-IL" sz="2600" dirty="0">
                <a:latin typeface="+mn-lt"/>
                <a:cs typeface="+mn-cs"/>
              </a:rPr>
              <a:t> </a:t>
            </a:r>
            <a:r>
              <a:rPr lang="he-IL" altLang="he-IL" sz="2600" dirty="0" smtClean="0">
                <a:latin typeface="+mn-lt"/>
                <a:cs typeface="+mn-cs"/>
              </a:rPr>
              <a:t>הישגים לימודיים גבוהים,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he-IL" altLang="he-IL" sz="2600" dirty="0">
                <a:latin typeface="+mn-lt"/>
                <a:cs typeface="+mn-cs"/>
              </a:rPr>
              <a:t> </a:t>
            </a:r>
            <a:r>
              <a:rPr lang="he-IL" altLang="he-IL" sz="2600" dirty="0" smtClean="0">
                <a:latin typeface="+mn-lt"/>
                <a:cs typeface="+mn-cs"/>
              </a:rPr>
              <a:t>רצון להצליח ושאיפה למצוינות,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he-IL" altLang="he-IL" sz="2600" dirty="0" smtClean="0">
                <a:latin typeface="+mn-lt"/>
                <a:cs typeface="+mn-cs"/>
              </a:rPr>
              <a:t> יכולת עבודה בצוות,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he-IL" altLang="he-IL" sz="2600" dirty="0">
                <a:latin typeface="+mn-lt"/>
                <a:cs typeface="+mn-cs"/>
              </a:rPr>
              <a:t> </a:t>
            </a:r>
            <a:r>
              <a:rPr lang="he-IL" altLang="he-IL" sz="2600" dirty="0" smtClean="0">
                <a:latin typeface="+mn-lt"/>
                <a:cs typeface="+mn-cs"/>
              </a:rPr>
              <a:t>משמעת ונעם הליכות,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he-IL" altLang="he-IL" sz="2600" dirty="0" smtClean="0">
                <a:latin typeface="+mn-lt"/>
                <a:cs typeface="+mn-cs"/>
              </a:rPr>
              <a:t> נכונות ללימודים רבים ועבודה קשה. 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en-US" altLang="he-IL" sz="26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סרט מגמת הכימיה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זה הזמן לשאול שאלות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e-I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הדס כתר </a:t>
            </a:r>
            <a:r>
              <a:rPr kumimoji="0" lang="he-IL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כ"ץ</a:t>
            </a:r>
            <a:endParaRPr kumimoji="0" lang="he-I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he-IL" sz="3200" dirty="0" smtClean="0">
                <a:latin typeface="+mn-lt"/>
                <a:cs typeface="+mn-cs"/>
                <a:hlinkClick r:id="rId2"/>
              </a:rPr>
              <a:t>Hadas.ketter.katz@gmail.com</a:t>
            </a:r>
            <a:r>
              <a:rPr lang="en-US" altLang="he-IL" sz="3200" dirty="0" smtClean="0">
                <a:latin typeface="+mn-lt"/>
                <a:cs typeface="+mn-cs"/>
              </a:rPr>
              <a:t> </a:t>
            </a:r>
            <a:endParaRPr lang="he-IL" altLang="he-IL" sz="3200" dirty="0" smtClean="0">
              <a:latin typeface="+mn-lt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altLang="he-IL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כימיה מהי?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smtClean="0"/>
              <a:t>כימיה היא </a:t>
            </a:r>
            <a:r>
              <a:rPr lang="he-IL" dirty="0" smtClean="0"/>
              <a:t>ענף </a:t>
            </a:r>
            <a:r>
              <a:rPr lang="he-IL" dirty="0" smtClean="0"/>
              <a:t>במדעי הטבע העוסק </a:t>
            </a:r>
            <a:r>
              <a:rPr lang="he-IL" dirty="0" smtClean="0"/>
              <a:t>בהרכב </a:t>
            </a:r>
            <a:r>
              <a:rPr lang="he-IL" dirty="0" smtClean="0"/>
              <a:t>החומר, </a:t>
            </a:r>
            <a:r>
              <a:rPr lang="he-IL" dirty="0" smtClean="0"/>
              <a:t>מבנהו, תכונותיו </a:t>
            </a:r>
            <a:r>
              <a:rPr lang="he-IL" dirty="0" smtClean="0"/>
              <a:t>והשינויים החלים </a:t>
            </a:r>
            <a:r>
              <a:rPr lang="he-IL" dirty="0" smtClean="0"/>
              <a:t>בו במהלך </a:t>
            </a:r>
            <a:r>
              <a:rPr lang="he-IL" dirty="0" smtClean="0"/>
              <a:t>אינטראקציה</a:t>
            </a:r>
            <a:r>
              <a:rPr lang="he-IL" dirty="0" smtClean="0"/>
              <a:t> עם חומר אחר או עם </a:t>
            </a:r>
            <a:r>
              <a:rPr lang="he-IL" dirty="0" smtClean="0"/>
              <a:t>אנרגיה. </a:t>
            </a:r>
          </a:p>
          <a:p>
            <a:pPr marL="0" indent="0" algn="r" rtl="1">
              <a:buNone/>
            </a:pPr>
            <a:r>
              <a:rPr lang="he-IL" dirty="0" smtClean="0"/>
              <a:t>כימיה </a:t>
            </a:r>
            <a:r>
              <a:rPr lang="he-IL" dirty="0" smtClean="0"/>
              <a:t>היא </a:t>
            </a:r>
            <a:r>
              <a:rPr lang="he-IL" dirty="0" smtClean="0"/>
              <a:t>תחום מדעי הקשור לחקר של</a:t>
            </a:r>
            <a:r>
              <a:rPr lang="he-IL" dirty="0" smtClean="0"/>
              <a:t> </a:t>
            </a:r>
            <a:r>
              <a:rPr lang="he-IL" dirty="0" smtClean="0"/>
              <a:t>אטומים, מולקולות, גבישים וצברים </a:t>
            </a:r>
            <a:r>
              <a:rPr lang="he-IL" dirty="0" smtClean="0"/>
              <a:t>אחרים של </a:t>
            </a:r>
            <a:r>
              <a:rPr lang="he-IL" dirty="0" smtClean="0"/>
              <a:t>חומר.</a:t>
            </a:r>
          </a:p>
          <a:p>
            <a:pPr marL="0" indent="0" algn="r" rtl="1">
              <a:buNone/>
            </a:pPr>
            <a:r>
              <a:rPr lang="he-IL" dirty="0" smtClean="0"/>
              <a:t>הכימיה נחשבת ל"מדע </a:t>
            </a:r>
            <a:r>
              <a:rPr lang="he-IL" dirty="0" smtClean="0"/>
              <a:t>מרכזי", כיוון שהיא מקשרת בין תחומים נוספים של </a:t>
            </a:r>
            <a:r>
              <a:rPr lang="he-IL" dirty="0" smtClean="0"/>
              <a:t>מדעי הטבע כגון: אסטרונומיה, פיזיקה, הנדסת חומרים, ביולוגיה, גיאולוגיה ועוד.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כימיה מניעה את העולם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6" name="קבוצה 5"/>
          <p:cNvGrpSpPr/>
          <p:nvPr/>
        </p:nvGrpSpPr>
        <p:grpSpPr>
          <a:xfrm>
            <a:off x="6477000" y="2133600"/>
            <a:ext cx="2133600" cy="2214265"/>
            <a:chOff x="5638800" y="3200400"/>
            <a:chExt cx="2133600" cy="2214265"/>
          </a:xfrm>
        </p:grpSpPr>
        <p:pic>
          <p:nvPicPr>
            <p:cNvPr id="27650" name="Picture 2" descr="http://www.kra.co.il/wp-content/uploads/2012/05/%D7%97%D7%95%D7%9E%D7%A8%D7%99-%D7%A0%D7%99%D7%A7%D7%95%D7%99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9800" y="3200400"/>
              <a:ext cx="1371600" cy="1828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638800" y="49530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חומרי ניקוי</a:t>
              </a:r>
              <a:endParaRPr lang="en-US" sz="2400" dirty="0"/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457200" y="2667000"/>
            <a:ext cx="2571750" cy="1909465"/>
            <a:chOff x="457200" y="3048000"/>
            <a:chExt cx="2571750" cy="1909465"/>
          </a:xfrm>
        </p:grpSpPr>
        <p:pic>
          <p:nvPicPr>
            <p:cNvPr id="27652" name="Picture 4" descr="http://www.lak.co.il/wp-content/uploads/2011/12/Fotolia_10836222_XS.jpg"/>
            <p:cNvPicPr>
              <a:picLocks noChangeAspect="1" noChangeArrowheads="1"/>
            </p:cNvPicPr>
            <p:nvPr/>
          </p:nvPicPr>
          <p:blipFill>
            <a:blip r:embed="rId3" cstate="print"/>
            <a:srcRect l="13176" t="25532" r="2118" b="6383"/>
            <a:stretch>
              <a:fillRect/>
            </a:stretch>
          </p:blipFill>
          <p:spPr bwMode="auto">
            <a:xfrm>
              <a:off x="457200" y="3048000"/>
              <a:ext cx="2571750" cy="1371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609600" y="44958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קוסמטיקה</a:t>
              </a:r>
              <a:endParaRPr lang="en-US" sz="2400" dirty="0"/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886200" y="4872335"/>
            <a:ext cx="2171700" cy="1985665"/>
            <a:chOff x="4267200" y="3962400"/>
            <a:chExt cx="2171700" cy="1985665"/>
          </a:xfrm>
        </p:grpSpPr>
        <p:pic>
          <p:nvPicPr>
            <p:cNvPr id="27654" name="Picture 6" descr="http://www.goffer.co.il/_Uploads/dbsArticles/anshubi-tomat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67200" y="3962400"/>
              <a:ext cx="2171700" cy="1447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4267200" y="54864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מזון</a:t>
              </a:r>
              <a:endParaRPr lang="en-US" sz="2400" dirty="0"/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3200400" y="1981200"/>
            <a:ext cx="2133600" cy="1864797"/>
            <a:chOff x="9220200" y="1295400"/>
            <a:chExt cx="2133600" cy="1864797"/>
          </a:xfrm>
        </p:grpSpPr>
        <p:pic>
          <p:nvPicPr>
            <p:cNvPr id="27656" name="Picture 8" descr="http://www.tasmc.org.il/Lis/Mamy-Lis/Newsletter/PublishingImages/November2012/Drugs_01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48800" y="1295400"/>
              <a:ext cx="1777378" cy="149310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0" name="TextBox 19"/>
            <p:cNvSpPr txBox="1"/>
            <p:nvPr/>
          </p:nvSpPr>
          <p:spPr>
            <a:xfrm>
              <a:off x="9220200" y="2698532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תרופות</a:t>
              </a:r>
              <a:endParaRPr lang="en-US" sz="2400" dirty="0"/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6985000" y="4419600"/>
            <a:ext cx="2159000" cy="2061865"/>
            <a:chOff x="9144000" y="2057400"/>
            <a:chExt cx="2159000" cy="2061865"/>
          </a:xfrm>
        </p:grpSpPr>
        <p:pic>
          <p:nvPicPr>
            <p:cNvPr id="27658" name="Picture 10" descr="http://msc.wcdn.co.il/w/w-300/1132090-18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144000" y="2057400"/>
              <a:ext cx="2159000" cy="161925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2" name="TextBox 21"/>
            <p:cNvSpPr txBox="1"/>
            <p:nvPr/>
          </p:nvSpPr>
          <p:spPr>
            <a:xfrm>
              <a:off x="9144000" y="36576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דלק</a:t>
              </a:r>
              <a:endParaRPr lang="en-US" sz="2400" dirty="0"/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304800" y="4572000"/>
            <a:ext cx="2133600" cy="2057400"/>
            <a:chOff x="9448800" y="4648200"/>
            <a:chExt cx="2133600" cy="2057400"/>
          </a:xfrm>
        </p:grpSpPr>
        <p:pic>
          <p:nvPicPr>
            <p:cNvPr id="27660" name="Picture 12" descr="http://images.nana10.co.il/upload/mediastock/img/15/0/68/68287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525000" y="4648200"/>
              <a:ext cx="2000250" cy="161925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4" name="TextBox 23"/>
            <p:cNvSpPr txBox="1"/>
            <p:nvPr/>
          </p:nvSpPr>
          <p:spPr>
            <a:xfrm>
              <a:off x="9448800" y="624393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בגדים</a:t>
              </a:r>
              <a:endParaRPr lang="en-US" sz="2400" dirty="0"/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4876800" y="2362200"/>
            <a:ext cx="2623653" cy="2214265"/>
            <a:chOff x="9753600" y="1447800"/>
            <a:chExt cx="2623653" cy="2214265"/>
          </a:xfrm>
        </p:grpSpPr>
        <p:pic>
          <p:nvPicPr>
            <p:cNvPr id="27668" name="Picture 20" descr="http://www.hayadan.org.il/images/content3/2015/03/shutterstock_195046295-500x334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753600" y="1447800"/>
              <a:ext cx="2623653" cy="1752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6" name="TextBox 25"/>
            <p:cNvSpPr txBox="1"/>
            <p:nvPr/>
          </p:nvSpPr>
          <p:spPr>
            <a:xfrm>
              <a:off x="9982200" y="32004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דשן</a:t>
              </a:r>
              <a:endParaRPr lang="en-US" sz="2400" dirty="0"/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1981200" y="4724400"/>
            <a:ext cx="2167535" cy="1909465"/>
            <a:chOff x="-2971800" y="4038600"/>
            <a:chExt cx="2167535" cy="1909465"/>
          </a:xfrm>
        </p:grpSpPr>
        <p:pic>
          <p:nvPicPr>
            <p:cNvPr id="27664" name="Picture 16" descr="http://he.bcdn.biz/Images/2015/4/7/d9b41f54-f47f-4849-86d5-0d58905496b3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-2971800" y="4038600"/>
              <a:ext cx="2167535" cy="143986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8" name="TextBox 27"/>
            <p:cNvSpPr txBox="1"/>
            <p:nvPr/>
          </p:nvSpPr>
          <p:spPr>
            <a:xfrm>
              <a:off x="-2971800" y="54864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נשימה</a:t>
              </a:r>
              <a:endParaRPr lang="en-US" sz="2400" dirty="0"/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1676400" y="2205335"/>
            <a:ext cx="2819400" cy="2366665"/>
            <a:chOff x="-1752600" y="838200"/>
            <a:chExt cx="2133600" cy="1909465"/>
          </a:xfrm>
        </p:grpSpPr>
        <p:pic>
          <p:nvPicPr>
            <p:cNvPr id="27662" name="Picture 14" descr="http://mops.gov.il/SiteCollectionImages/MOPS/CrimeNSociety/Fireworks.jpg"/>
            <p:cNvPicPr>
              <a:picLocks noChangeAspect="1" noChangeArrowheads="1"/>
            </p:cNvPicPr>
            <p:nvPr/>
          </p:nvPicPr>
          <p:blipFill>
            <a:blip r:embed="rId10" cstate="print"/>
            <a:srcRect t="13636" r="30303"/>
            <a:stretch>
              <a:fillRect/>
            </a:stretch>
          </p:blipFill>
          <p:spPr bwMode="auto">
            <a:xfrm>
              <a:off x="-1524000" y="838200"/>
              <a:ext cx="1752600" cy="1447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0" name="TextBox 29"/>
            <p:cNvSpPr txBox="1"/>
            <p:nvPr/>
          </p:nvSpPr>
          <p:spPr>
            <a:xfrm>
              <a:off x="-1752600" y="22860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חומרי נפץ</a:t>
              </a:r>
              <a:endParaRPr lang="en-US" sz="2400" dirty="0"/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5791200" y="4038600"/>
            <a:ext cx="2133600" cy="2595265"/>
            <a:chOff x="9829800" y="1524000"/>
            <a:chExt cx="2133600" cy="2595265"/>
          </a:xfrm>
        </p:grpSpPr>
        <p:pic>
          <p:nvPicPr>
            <p:cNvPr id="27666" name="Picture 18" descr="http://rslerner.co.il/588-thickbox_default/-aa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9829800" y="1524000"/>
              <a:ext cx="2133600" cy="2133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9829800" y="36576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/>
                <a:t>בטריות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במה יתרמו לי לימודי הכימיה להמשך?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u="sng" dirty="0" smtClean="0"/>
              <a:t>שירות צבאי</a:t>
            </a: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r>
              <a:rPr lang="he-IL" dirty="0" smtClean="0"/>
              <a:t>בוגרי מגמת כימיה משתלבים ביחידת "גוונים" של חיל המודיעין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4034" name="Picture 2" descr="https://www.aman.idf.il/modiin/Resources/Images/Maslulim/maslulim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05200"/>
            <a:ext cx="100965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במה יתרמו לי לימודי הכימיה להמשך?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u="sng" dirty="0" smtClean="0"/>
              <a:t>לימודים אקדמאיים</a:t>
            </a: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r>
              <a:rPr lang="he-IL" dirty="0" smtClean="0"/>
              <a:t>לימודי הכימיה מקנים בונוס בקבלה לאוניברסיטה ומהווים תנאי קבלה למקצועות מדעיים כגון:</a:t>
            </a:r>
          </a:p>
          <a:p>
            <a:pPr marL="0" indent="0" algn="r" rtl="1">
              <a:buNone/>
            </a:pPr>
            <a:r>
              <a:rPr lang="en-US" altLang="he-IL" dirty="0" smtClean="0"/>
              <a:t/>
            </a:r>
            <a:br>
              <a:rPr lang="en-US" altLang="he-IL" dirty="0" smtClean="0"/>
            </a:br>
            <a:r>
              <a:rPr lang="he-IL" altLang="he-IL" dirty="0" smtClean="0"/>
              <a:t>רפואה</a:t>
            </a:r>
            <a:r>
              <a:rPr lang="he-IL" altLang="he-IL" dirty="0" smtClean="0"/>
              <a:t>, </a:t>
            </a:r>
            <a:r>
              <a:rPr lang="he-IL" altLang="he-IL" dirty="0" smtClean="0"/>
              <a:t>ביולוגיה,</a:t>
            </a:r>
            <a:endParaRPr lang="he-IL" altLang="he-IL" dirty="0" smtClean="0"/>
          </a:p>
          <a:p>
            <a:pPr algn="r" rtl="1">
              <a:buNone/>
            </a:pPr>
            <a:r>
              <a:rPr lang="he-IL" altLang="he-IL" dirty="0" smtClean="0"/>
              <a:t>רוב מקצועות ההנדסה,</a:t>
            </a:r>
            <a:endParaRPr lang="he-IL" altLang="he-IL" dirty="0" smtClean="0"/>
          </a:p>
          <a:p>
            <a:pPr algn="r" rtl="1">
              <a:buNone/>
            </a:pPr>
            <a:r>
              <a:rPr lang="he-IL" altLang="he-IL" dirty="0" smtClean="0"/>
              <a:t>מדעי המזון, ביוטכנולוגיה,</a:t>
            </a:r>
          </a:p>
          <a:p>
            <a:pPr algn="r" rtl="1">
              <a:buNone/>
            </a:pPr>
            <a:r>
              <a:rPr lang="he-IL" altLang="he-IL" dirty="0" smtClean="0"/>
              <a:t>וטרינריה, סיעוד, </a:t>
            </a:r>
            <a:r>
              <a:rPr lang="he-IL" altLang="he-IL" dirty="0" smtClean="0"/>
              <a:t>רוקחות,</a:t>
            </a:r>
            <a:endParaRPr lang="he-IL" altLang="he-IL" dirty="0" smtClean="0"/>
          </a:p>
          <a:p>
            <a:pPr algn="r" rtl="1">
              <a:buNone/>
            </a:pPr>
            <a:r>
              <a:rPr lang="he-IL" altLang="he-IL" dirty="0" smtClean="0"/>
              <a:t>מיקרו-אלקטרוניקה, גיאולוגיה,</a:t>
            </a:r>
          </a:p>
          <a:p>
            <a:pPr algn="r" rtl="1">
              <a:buNone/>
            </a:pPr>
            <a:r>
              <a:rPr lang="he-IL" altLang="he-IL" dirty="0" err="1" smtClean="0"/>
              <a:t>ביואינפורמטיקה</a:t>
            </a:r>
            <a:r>
              <a:rPr lang="he-IL" altLang="he-IL" dirty="0" smtClean="0"/>
              <a:t>,</a:t>
            </a:r>
            <a:endParaRPr lang="he-IL" altLang="he-IL" dirty="0" smtClean="0"/>
          </a:p>
          <a:p>
            <a:pPr algn="r" rtl="1">
              <a:buNone/>
            </a:pPr>
            <a:r>
              <a:rPr lang="he-IL" altLang="he-IL" dirty="0" smtClean="0"/>
              <a:t>מדעי </a:t>
            </a:r>
            <a:r>
              <a:rPr lang="he-IL" altLang="he-IL" dirty="0" smtClean="0"/>
              <a:t>הסביבה,</a:t>
            </a:r>
            <a:endParaRPr lang="en-US" altLang="he-IL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במה יתרמו לי לימודי הכימיה להמשך?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983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u="sng" dirty="0" smtClean="0"/>
              <a:t>תעשייה</a:t>
            </a: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r>
              <a:rPr lang="he-IL" dirty="0" smtClean="0"/>
              <a:t>קיים ביקוש גדול לבוגרי המגמה בכל תעשיות המדע והטכנולוגיה, כגון:</a:t>
            </a:r>
          </a:p>
          <a:p>
            <a:pPr marL="0" indent="0" algn="r" rtl="1">
              <a:buNone/>
            </a:pPr>
            <a:r>
              <a:rPr lang="en-US" altLang="he-IL" dirty="0" smtClean="0"/>
              <a:t/>
            </a:r>
            <a:br>
              <a:rPr lang="en-US" altLang="he-IL" dirty="0" smtClean="0"/>
            </a:br>
            <a:endParaRPr lang="en-US" altLang="he-IL" dirty="0" smtClean="0"/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4" name="Group 30"/>
          <p:cNvGraphicFramePr>
            <a:graphicFrameLocks/>
          </p:cNvGraphicFramePr>
          <p:nvPr/>
        </p:nvGraphicFramePr>
        <p:xfrm>
          <a:off x="1295400" y="3200400"/>
          <a:ext cx="6854825" cy="3962400"/>
        </p:xfrm>
        <a:graphic>
          <a:graphicData uri="http://schemas.openxmlformats.org/drawingml/2006/table">
            <a:tbl>
              <a:tblPr rtl="1"/>
              <a:tblGrid>
                <a:gridCol w="3425825"/>
                <a:gridCol w="3429000"/>
              </a:tblGrid>
              <a:tr h="39624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היי </a:t>
                      </a:r>
                      <a:r>
                        <a:rPr kumimoji="0" lang="he-I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טק</a:t>
                      </a: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הנדסת מזון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הנדסת חומרים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ביוטכנולוגיה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ביולוגיה </a:t>
                      </a:r>
                      <a:r>
                        <a:rPr kumimoji="0" lang="he-I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מולקולרית</a:t>
                      </a: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ננוטכנולוגיה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זיהוי פלילי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רוקחות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תעשיית הפולימרים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תעשיה פטרוכימית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תעשיית דשנים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תעשיית התרופות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כימיה סביבתית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הוראה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מה לומדים?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/>
            <a:r>
              <a:rPr lang="he-IL" dirty="0" smtClean="0"/>
              <a:t> שפת הכימיה,</a:t>
            </a:r>
          </a:p>
          <a:p>
            <a:pPr marL="0" indent="0" algn="r" rtl="1"/>
            <a:r>
              <a:rPr lang="he-IL" dirty="0" smtClean="0"/>
              <a:t> מבנה האטום,</a:t>
            </a:r>
          </a:p>
          <a:p>
            <a:pPr marL="0" indent="0" algn="r" rtl="1"/>
            <a:r>
              <a:rPr lang="he-IL" dirty="0" smtClean="0"/>
              <a:t> קשרים כימיים בתוך החומר ובינו לבין חומרים אחרים,</a:t>
            </a:r>
          </a:p>
          <a:p>
            <a:pPr marL="0" indent="0" algn="r" rtl="1"/>
            <a:r>
              <a:rPr lang="he-IL" dirty="0" smtClean="0"/>
              <a:t> </a:t>
            </a:r>
            <a:r>
              <a:rPr lang="he-IL" dirty="0" smtClean="0"/>
              <a:t>חישובים כימיים,</a:t>
            </a:r>
          </a:p>
          <a:p>
            <a:pPr marL="0" indent="0" algn="r" rtl="1"/>
            <a:r>
              <a:rPr lang="he-IL" dirty="0" smtClean="0"/>
              <a:t> חומצות ובסיסים,</a:t>
            </a:r>
          </a:p>
          <a:p>
            <a:pPr marL="0" indent="0" algn="r" rtl="1"/>
            <a:r>
              <a:rPr lang="he-IL" dirty="0" smtClean="0"/>
              <a:t> תגובות חמצון חיזור,</a:t>
            </a:r>
          </a:p>
          <a:p>
            <a:pPr marL="0" indent="0" algn="r" rtl="1"/>
            <a:r>
              <a:rPr lang="he-IL" dirty="0" smtClean="0"/>
              <a:t> </a:t>
            </a:r>
            <a:r>
              <a:rPr lang="he-IL" dirty="0" smtClean="0"/>
              <a:t>אנרגיה כימית,</a:t>
            </a:r>
          </a:p>
          <a:p>
            <a:pPr marL="0" indent="0" algn="r" rtl="1"/>
            <a:r>
              <a:rPr lang="he-IL" dirty="0" smtClean="0"/>
              <a:t>כימיה של מזון,</a:t>
            </a:r>
          </a:p>
          <a:p>
            <a:pPr marL="0" indent="0" algn="r" rtl="1"/>
            <a:r>
              <a:rPr lang="he-IL" dirty="0" smtClean="0"/>
              <a:t>כימיה של סביבה,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איך לומדים?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smtClean="0"/>
              <a:t> </a:t>
            </a:r>
            <a:endParaRPr lang="en-US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685800" y="2133600"/>
          <a:ext cx="76962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000" b="1" dirty="0" smtClean="0"/>
                        <a:t>למידה מעשית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000" b="1" dirty="0" smtClean="0"/>
                        <a:t>למידה</a:t>
                      </a:r>
                      <a:r>
                        <a:rPr lang="he-IL" sz="2000" b="1" baseline="0" dirty="0" smtClean="0"/>
                        <a:t> עיונית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ניסוי מעבדה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הרצאות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סיורים לימודיים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עבודה בקבוצות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מעבדות מתקדמות במכון ויצמן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סרטים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אנימציות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מצגות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מודלים תלת ממדיים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sz="2000" b="0" dirty="0" smtClean="0"/>
                        <a:t>סביבת למידה מתוקשבת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 smtClean="0">
                <a:solidFill>
                  <a:schemeClr val="tx1"/>
                </a:solidFill>
              </a:rPr>
              <a:t>כמה לומדים?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e-IL" sz="2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הלימודים נפרסים</a:t>
            </a:r>
            <a:r>
              <a:rPr kumimoji="0" lang="he-IL" sz="26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על גבי שלושה שנים.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he-IL" altLang="he-IL" sz="2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בסוף כיתה יא' נבחנים התלמידים בחינה עיונית המהווה 70% מהבגרות.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he-IL" altLang="he-IL" sz="2600" dirty="0" smtClean="0">
                <a:latin typeface="+mn-lt"/>
                <a:cs typeface="+mn-cs"/>
              </a:rPr>
              <a:t>בסוף כיתה </a:t>
            </a:r>
            <a:r>
              <a:rPr lang="he-IL" altLang="he-IL" sz="2600" dirty="0" err="1" smtClean="0">
                <a:latin typeface="+mn-lt"/>
                <a:cs typeface="+mn-cs"/>
              </a:rPr>
              <a:t>יב</a:t>
            </a:r>
            <a:r>
              <a:rPr lang="he-IL" altLang="he-IL" sz="2600" dirty="0" smtClean="0">
                <a:latin typeface="+mn-lt"/>
                <a:cs typeface="+mn-cs"/>
              </a:rPr>
              <a:t>' נבחנים התלמידים בחינה בע"פ על מעבדת החקר המהווה 30% מהבגרות.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altLang="he-IL" sz="26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בית יציקה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</TotalTime>
  <Words>306</Words>
  <Application>Microsoft Office PowerPoint</Application>
  <PresentationFormat>‫הצגה על המסך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Verdana</vt:lpstr>
      <vt:lpstr>Arial</vt:lpstr>
      <vt:lpstr>Wingdings</vt:lpstr>
      <vt:lpstr>Times New Roman</vt:lpstr>
      <vt:lpstr>זרימה</vt:lpstr>
      <vt:lpstr>שקופית 1</vt:lpstr>
      <vt:lpstr>כימיה מהי?</vt:lpstr>
      <vt:lpstr>כימיה מניעה את העולם</vt:lpstr>
      <vt:lpstr>במה יתרמו לי לימודי הכימיה להמשך?</vt:lpstr>
      <vt:lpstr>במה יתרמו לי לימודי הכימיה להמשך?</vt:lpstr>
      <vt:lpstr>במה יתרמו לי לימודי הכימיה להמשך?</vt:lpstr>
      <vt:lpstr>מה לומדים?</vt:lpstr>
      <vt:lpstr>איך לומדים?</vt:lpstr>
      <vt:lpstr>כמה לומדים?</vt:lpstr>
      <vt:lpstr>קבלה למגמה</vt:lpstr>
      <vt:lpstr>סרט מגמת הכימיה</vt:lpstr>
      <vt:lpstr>זה הזמן לשאול שאלות</vt:lpstr>
    </vt:vector>
  </TitlesOfParts>
  <Company>moe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הקסם שבכימיה</dc:title>
  <dc:creator>mpu2742</dc:creator>
  <cp:lastModifiedBy>Hadas</cp:lastModifiedBy>
  <cp:revision>31</cp:revision>
  <dcterms:created xsi:type="dcterms:W3CDTF">2009-08-09T10:40:11Z</dcterms:created>
  <dcterms:modified xsi:type="dcterms:W3CDTF">2016-05-27T12:22:54Z</dcterms:modified>
</cp:coreProperties>
</file>